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7" r:id="rId3"/>
    <p:sldId id="286" r:id="rId4"/>
    <p:sldId id="273" r:id="rId5"/>
    <p:sldId id="289" r:id="rId6"/>
    <p:sldId id="290" r:id="rId7"/>
    <p:sldId id="288" r:id="rId8"/>
    <p:sldId id="284" r:id="rId9"/>
    <p:sldId id="285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3555" autoAdjust="0"/>
  </p:normalViewPr>
  <p:slideViewPr>
    <p:cSldViewPr>
      <p:cViewPr varScale="1">
        <p:scale>
          <a:sx n="74" d="100"/>
          <a:sy n="74" d="100"/>
        </p:scale>
        <p:origin x="115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231DD-2AAE-4CB6-8E25-D382A78238CA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C54B-0627-4C51-8414-F9D2BE6325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7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Motivação:</a:t>
            </a:r>
          </a:p>
          <a:p>
            <a:endParaRPr lang="pt-BR" dirty="0" smtClean="0"/>
          </a:p>
          <a:p>
            <a:r>
              <a:rPr lang="pt-BR" dirty="0" smtClean="0"/>
              <a:t>Estudantes</a:t>
            </a:r>
            <a:r>
              <a:rPr lang="pt-BR" baseline="0" dirty="0" smtClean="0"/>
              <a:t> e Deficientes Visuais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C54B-0627-4C51-8414-F9D2BE63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63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29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60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00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8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8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1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5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9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16FC7-031D-4552-A9A2-ECF6C345FBF4}" type="datetimeFigureOut">
              <a:rPr lang="pt-BR" smtClean="0"/>
              <a:t>02/12/2013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03EE2-3180-41CF-9E10-61A255079E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6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512" y="4005064"/>
            <a:ext cx="9180512" cy="2902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01/12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29/11/2013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5517232"/>
            <a:ext cx="8712968" cy="441921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Alunos: </a:t>
            </a:r>
            <a:r>
              <a:rPr lang="pt-BR" sz="16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Henrique Silvestre e Pedro Lucas</a:t>
            </a:r>
          </a:p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Orientador: Euzébio de Souza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-36512" y="4468372"/>
            <a:ext cx="9180512" cy="7920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cap="small" dirty="0">
                <a:solidFill>
                  <a:schemeClr val="bg1"/>
                </a:solidFill>
                <a:latin typeface="Aller Light" pitchFamily="2" charset="0"/>
                <a:cs typeface="Aparajita" pitchFamily="34" charset="0"/>
              </a:rPr>
              <a:t>DETECTANDO PATOLOGIAS HIPOTRANSPARENTES EM RADIOGRAFIAS PULMONARES ATRAVÉS DE TÉCNICAS DE PROCESSAMENTO DE IMAGEM</a:t>
            </a:r>
            <a:endParaRPr lang="pt-BR" sz="2400" dirty="0">
              <a:solidFill>
                <a:schemeClr val="bg1"/>
              </a:solidFill>
              <a:latin typeface="Aller Light" pitchFamily="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38" y="498158"/>
            <a:ext cx="9364876" cy="35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pic>
        <p:nvPicPr>
          <p:cNvPr id="21" name="Picture 4" descr="http://i1.r7.com/data/files/2C92/94A4/2CED/86E1/012D/03DC/120D/57F2/raio-x-pulmao-m-201012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2" y="1017945"/>
            <a:ext cx="3174801" cy="238462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http://images.clipartlogo.com/files/images/41/410781/visually-impaired-symbol-clip-art_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34" y="3186078"/>
            <a:ext cx="1879419" cy="25933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54313" y="340709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https</a:t>
            </a:r>
            <a:r>
              <a:rPr lang="pt-BR" sz="900" dirty="0"/>
              <a:t>://</a:t>
            </a:r>
            <a:r>
              <a:rPr lang="pt-BR" sz="800" dirty="0"/>
              <a:t>www.aecc.es/sobreelcancer/elcancer/paginas/comosediagnostica.aspx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139952" y="1027032"/>
            <a:ext cx="4720118" cy="1472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23528" y="3943164"/>
            <a:ext cx="61026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397810" y="2123326"/>
            <a:ext cx="205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Objetivo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4313" y="4991112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38826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02/15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318129"/>
              </p:ext>
            </p:extLst>
          </p:nvPr>
        </p:nvGraphicFramePr>
        <p:xfrm>
          <a:off x="179512" y="1700808"/>
          <a:ext cx="44783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r:id="rId3" imgW="22222080" imgH="20165040" progId="">
                  <p:embed/>
                </p:oleObj>
              </mc:Choice>
              <mc:Fallback>
                <p:oleObj r:id="rId3" imgW="22222080" imgH="2016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447833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62053"/>
              </p:ext>
            </p:extLst>
          </p:nvPr>
        </p:nvGraphicFramePr>
        <p:xfrm>
          <a:off x="4712927" y="1700808"/>
          <a:ext cx="41624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5" imgW="18133200" imgH="17701560" progId="">
                  <p:embed/>
                </p:oleObj>
              </mc:Choice>
              <mc:Fallback>
                <p:oleObj r:id="rId5" imgW="18133200" imgH="1770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2927" y="1700808"/>
                        <a:ext cx="41624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tângulo 13"/>
          <p:cNvSpPr/>
          <p:nvPr/>
        </p:nvSpPr>
        <p:spPr>
          <a:xfrm>
            <a:off x="179512" y="412695"/>
            <a:ext cx="86958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Hipotransparência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331640" y="94042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Hipotransparência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657849" y="5759946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</a:t>
            </a:r>
            <a:r>
              <a:rPr lang="pt-BR" sz="900" dirty="0" smtClean="0"/>
              <a:t>Clinica Escola</a:t>
            </a:r>
            <a:endParaRPr lang="pt-BR" sz="800" dirty="0"/>
          </a:p>
        </p:txBody>
      </p:sp>
      <p:sp>
        <p:nvSpPr>
          <p:cNvPr id="17" name="Retângulo 16"/>
          <p:cNvSpPr/>
          <p:nvPr/>
        </p:nvSpPr>
        <p:spPr>
          <a:xfrm>
            <a:off x="124468" y="5774620"/>
            <a:ext cx="46032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 smtClean="0"/>
              <a:t>FONTE: </a:t>
            </a:r>
            <a:r>
              <a:rPr lang="pt-BR" sz="900" dirty="0" smtClean="0"/>
              <a:t>Clinica Escola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1572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03/15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51723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7003" y="2244618"/>
            <a:ext cx="849694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800" dirty="0" smtClean="0">
                <a:solidFill>
                  <a:schemeClr val="bg1">
                    <a:lumMod val="75000"/>
                    <a:alpha val="25000"/>
                  </a:schemeClr>
                </a:solidFill>
                <a:latin typeface="Aller Light" pitchFamily="2" charset="0"/>
              </a:rPr>
              <a:t>Patologias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619672" y="157769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Atelectasia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613311" y="2465507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Pneumonia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55576" y="3269033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Congestão e Edema Pulmonar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610979" y="4156850"/>
            <a:ext cx="610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Paralisia Do Nervo Frênico</a:t>
            </a:r>
            <a:endParaRPr lang="pt-B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87727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619672" y="2492896"/>
            <a:ext cx="61026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Limiarização</a:t>
            </a: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Filtro Gaussiano</a:t>
            </a:r>
          </a:p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Equalização do Histograma</a:t>
            </a:r>
          </a:p>
        </p:txBody>
      </p:sp>
    </p:spTree>
    <p:extLst>
      <p:ext uri="{BB962C8B-B14F-4D97-AF65-F5344CB8AC3E}">
        <p14:creationId xmlns:p14="http://schemas.microsoft.com/office/powerpoint/2010/main" val="155433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979712" y="5877272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750747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>
                    <a:lumMod val="75000"/>
                    <a:alpha val="20000"/>
                  </a:schemeClr>
                </a:solidFill>
                <a:latin typeface="Aller Light" pitchFamily="2" charset="0"/>
              </a:rPr>
              <a:t>Processamento de Imagens</a:t>
            </a:r>
          </a:p>
        </p:txBody>
      </p:sp>
      <p:pic>
        <p:nvPicPr>
          <p:cNvPr id="4098" name="Picture 2" descr="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51390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bl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9" y="1449358"/>
            <a:ext cx="4824536" cy="36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equaliz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1" y="1458084"/>
            <a:ext cx="4812793" cy="363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thr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88" y="1448268"/>
            <a:ext cx="4824535" cy="36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2126089" y="5103785"/>
            <a:ext cx="4846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dirty="0" smtClean="0"/>
              <a:t>FONTE: </a:t>
            </a:r>
            <a:r>
              <a:rPr lang="pt-BR" sz="900" dirty="0" smtClean="0"/>
              <a:t>Clinica Escola</a:t>
            </a:r>
            <a:endParaRPr lang="pt-BR" sz="800" dirty="0"/>
          </a:p>
        </p:txBody>
      </p:sp>
      <p:sp>
        <p:nvSpPr>
          <p:cNvPr id="16" name="Retângulo 15"/>
          <p:cNvSpPr/>
          <p:nvPr/>
        </p:nvSpPr>
        <p:spPr>
          <a:xfrm>
            <a:off x="1619672" y="642108"/>
            <a:ext cx="6102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ller Light" pitchFamily="2" charset="0"/>
              </a:rPr>
              <a:t>Processamento da Imagem</a:t>
            </a:r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Aller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9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04/15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  <a:p>
            <a:pPr algn="ctr"/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>
                <a:solidFill>
                  <a:schemeClr val="bg1"/>
                </a:solidFill>
              </a:rPr>
              <a:t>Fundamentos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Teóricos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11785" y="1361912"/>
            <a:ext cx="849694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500" dirty="0" smtClean="0">
                <a:solidFill>
                  <a:schemeClr val="bg1">
                    <a:lumMod val="75000"/>
                    <a:alpha val="15000"/>
                  </a:schemeClr>
                </a:solidFill>
                <a:latin typeface="Aller Light" pitchFamily="2" charset="0"/>
              </a:rPr>
              <a:t>Medicina e Computação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99409" y="2723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11785" y="713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07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14/15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69269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Ferramentas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pic>
        <p:nvPicPr>
          <p:cNvPr id="2" name="Graph_Cut_for_medical_image_segm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140" y="1359932"/>
            <a:ext cx="5904655" cy="418246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bg1"/>
                </a:solidFill>
              </a:rPr>
              <a:t>Ferramentas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178034"/>
            <a:ext cx="9144000" cy="679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668344" y="645333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15/15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165848" y="6364127"/>
            <a:ext cx="262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28/06/2013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9512" y="636412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Centro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Universitário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ller Light" pitchFamily="2" charset="0"/>
              </a:rPr>
              <a:t> de Belo Horizonte | UNIBH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Aller Light" pitchFamily="2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619672" y="6021288"/>
            <a:ext cx="55359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668344" y="62219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ller Light" pitchFamily="2" charset="0"/>
              </a:rPr>
              <a:t>Slides</a:t>
            </a:r>
            <a:endParaRPr lang="pt-BR" sz="1200" dirty="0">
              <a:solidFill>
                <a:schemeClr val="bg1"/>
              </a:solidFill>
              <a:latin typeface="Aller Light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-27384"/>
            <a:ext cx="9144000" cy="5545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ller Light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9552" y="717121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err="1" smtClean="0">
                <a:solidFill>
                  <a:schemeClr val="accent6">
                    <a:lumMod val="75000"/>
                  </a:schemeClr>
                </a:solidFill>
                <a:latin typeface="Aller Light" pitchFamily="2" charset="0"/>
                <a:ea typeface="+mj-ea"/>
                <a:cs typeface="Aparajita" pitchFamily="34" charset="0"/>
              </a:rPr>
              <a:t>Referências</a:t>
            </a:r>
            <a:endParaRPr lang="en-US" sz="2800" b="1" cap="small" dirty="0">
              <a:solidFill>
                <a:schemeClr val="accent6">
                  <a:lumMod val="75000"/>
                </a:schemeClr>
              </a:solidFill>
              <a:latin typeface="Aller Light" pitchFamily="2" charset="0"/>
              <a:ea typeface="+mj-ea"/>
              <a:cs typeface="Aparajita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11560" y="1559694"/>
            <a:ext cx="7755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Pham</a:t>
            </a:r>
            <a:r>
              <a:rPr lang="en-US" sz="1600" dirty="0"/>
              <a:t>, </a:t>
            </a:r>
            <a:r>
              <a:rPr lang="en-US" sz="1600" dirty="0" err="1"/>
              <a:t>Dzung</a:t>
            </a:r>
            <a:r>
              <a:rPr lang="en-US" sz="1600" dirty="0"/>
              <a:t> L.; </a:t>
            </a:r>
            <a:r>
              <a:rPr lang="en-US" sz="1600" dirty="0" err="1"/>
              <a:t>Xu</a:t>
            </a:r>
            <a:r>
              <a:rPr lang="en-US" sz="1600" dirty="0"/>
              <a:t>, </a:t>
            </a:r>
            <a:r>
              <a:rPr lang="en-US" sz="1600" dirty="0" err="1"/>
              <a:t>Chenyang</a:t>
            </a:r>
            <a:r>
              <a:rPr lang="en-US" sz="1600" dirty="0"/>
              <a:t>; Prince, Jerry L. (2000). "Current Methods in Medical Image Segmentation". </a:t>
            </a:r>
            <a:r>
              <a:rPr lang="en-US" sz="1600" i="1" dirty="0"/>
              <a:t>Annual Review of Biomedical Engineering</a:t>
            </a:r>
            <a:r>
              <a:rPr lang="en-US" sz="1600" dirty="0"/>
              <a:t> </a:t>
            </a:r>
            <a:r>
              <a:rPr lang="en-US" sz="1600" b="1" dirty="0"/>
              <a:t>2</a:t>
            </a:r>
            <a:r>
              <a:rPr lang="en-US" sz="1600" dirty="0"/>
              <a:t>: 315–337</a:t>
            </a:r>
            <a:r>
              <a:rPr lang="en-US" sz="1600" dirty="0" smtClean="0"/>
              <a:t>.</a:t>
            </a:r>
          </a:p>
          <a:p>
            <a:pPr algn="just"/>
            <a:endParaRPr lang="en-US" sz="1600" dirty="0"/>
          </a:p>
          <a:p>
            <a:pPr algn="just"/>
            <a:endParaRPr lang="pt-BR" sz="1600" dirty="0"/>
          </a:p>
        </p:txBody>
      </p:sp>
      <p:sp>
        <p:nvSpPr>
          <p:cNvPr id="9" name="Retângulo 8"/>
          <p:cNvSpPr/>
          <p:nvPr/>
        </p:nvSpPr>
        <p:spPr>
          <a:xfrm>
            <a:off x="611560" y="2420888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Marchetti R.L. (1998), “Estudo clínico e </a:t>
            </a:r>
            <a:r>
              <a:rPr lang="pt-BR" sz="1600" dirty="0" smtClean="0"/>
              <a:t>de </a:t>
            </a:r>
            <a:r>
              <a:rPr lang="pt-BR" sz="1600" dirty="0" err="1" smtClean="0"/>
              <a:t>neuroimagem</a:t>
            </a:r>
            <a:r>
              <a:rPr lang="pt-BR" sz="1600" dirty="0" smtClean="0"/>
              <a:t> </a:t>
            </a:r>
            <a:r>
              <a:rPr lang="pt-BR" sz="1600" dirty="0"/>
              <a:t>das psicoses em epilepsia: </a:t>
            </a:r>
            <a:r>
              <a:rPr lang="pt-BR" sz="1600" dirty="0" smtClean="0"/>
              <a:t>contribuição </a:t>
            </a:r>
            <a:r>
              <a:rPr lang="pt-BR" sz="1600" dirty="0"/>
              <a:t>da morfometria das estruturas </a:t>
            </a:r>
            <a:r>
              <a:rPr lang="pt-BR" sz="1600" dirty="0" err="1" smtClean="0"/>
              <a:t>mesiais</a:t>
            </a:r>
            <a:r>
              <a:rPr lang="pt-BR" sz="1600" dirty="0"/>
              <a:t>”, </a:t>
            </a:r>
            <a:r>
              <a:rPr lang="pt-BR" sz="1600" dirty="0" smtClean="0"/>
              <a:t>Tese (Doutorado</a:t>
            </a:r>
            <a:r>
              <a:rPr lang="pt-BR" sz="1600" dirty="0"/>
              <a:t>), Faculdade de </a:t>
            </a:r>
            <a:r>
              <a:rPr lang="pt-BR" sz="1600" dirty="0" smtClean="0"/>
              <a:t>Medicina</a:t>
            </a:r>
            <a:r>
              <a:rPr lang="pt-BR" sz="1600" dirty="0"/>
              <a:t>, Universidade de São Paulo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32489" y="3501008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Collins D.L., Peters T., Dai W. Evans A.C. </a:t>
            </a:r>
            <a:r>
              <a:rPr lang="en-US" sz="1600" dirty="0" smtClean="0"/>
              <a:t>(</a:t>
            </a:r>
            <a:r>
              <a:rPr lang="en-US" sz="1600" dirty="0"/>
              <a:t>1992), “Model </a:t>
            </a:r>
            <a:r>
              <a:rPr lang="en-US" sz="1600" dirty="0" smtClean="0"/>
              <a:t>based segmentation </a:t>
            </a:r>
            <a:r>
              <a:rPr lang="en-US" sz="1600" dirty="0"/>
              <a:t>of </a:t>
            </a:r>
            <a:r>
              <a:rPr lang="en-US" sz="1600" dirty="0" smtClean="0"/>
              <a:t>individual </a:t>
            </a:r>
            <a:r>
              <a:rPr lang="en-US" sz="1600" dirty="0"/>
              <a:t>brain structures from </a:t>
            </a:r>
            <a:r>
              <a:rPr lang="en-US" sz="1600" dirty="0" err="1"/>
              <a:t>mri</a:t>
            </a:r>
            <a:r>
              <a:rPr lang="en-US" sz="1600" dirty="0"/>
              <a:t> data”, </a:t>
            </a:r>
            <a:r>
              <a:rPr lang="en-US" sz="1600" dirty="0" smtClean="0"/>
              <a:t>Visualization </a:t>
            </a:r>
            <a:r>
              <a:rPr lang="en-US" sz="1600" dirty="0"/>
              <a:t>in Biomedical Computing, </a:t>
            </a:r>
            <a:r>
              <a:rPr lang="en-US" sz="1600" dirty="0" smtClean="0"/>
              <a:t>v.1808</a:t>
            </a:r>
            <a:r>
              <a:rPr lang="en-US" sz="1600" dirty="0"/>
              <a:t>, p.10-23 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2010" y="66110"/>
            <a:ext cx="909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Tema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Fundamentos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Teóricos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Aplicações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Ferramentas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399</Words>
  <Application>Microsoft Office PowerPoint</Application>
  <PresentationFormat>Apresentação na tela (4:3)</PresentationFormat>
  <Paragraphs>80</Paragraphs>
  <Slides>9</Slides>
  <Notes>2</Notes>
  <HiddenSlides>0</HiddenSlides>
  <MMClips>1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Aller Light</vt:lpstr>
      <vt:lpstr>Aparajita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das Técnicas de Aprendizado de Máquina com Foco em Diagnósticos Clínicos</dc:title>
  <dc:creator>Henrique</dc:creator>
  <cp:lastModifiedBy>Henrique Silvestre</cp:lastModifiedBy>
  <cp:revision>76</cp:revision>
  <dcterms:created xsi:type="dcterms:W3CDTF">2013-05-11T16:59:52Z</dcterms:created>
  <dcterms:modified xsi:type="dcterms:W3CDTF">2013-12-02T22:57:03Z</dcterms:modified>
</cp:coreProperties>
</file>